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80" y="1665169"/>
            <a:ext cx="10202779" cy="1482291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rgbClr val="0070C0"/>
                </a:solidFill>
                <a:latin typeface="Agfa Rotis Sans Serif ExBd" panose="02000603050000020004" pitchFamily="2" charset="0"/>
              </a:rPr>
              <a:t>Bericht des Vorstands</a:t>
            </a:r>
            <a:endParaRPr lang="de-DE" dirty="0">
              <a:solidFill>
                <a:srgbClr val="0070C0"/>
              </a:solidFill>
              <a:latin typeface="Agfa Rotis Sans Serif ExBd" panose="0200060305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7280" y="4109112"/>
            <a:ext cx="10058400" cy="1143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+mn-lt"/>
              </a:rPr>
              <a:t>Berichtszeitraum</a:t>
            </a:r>
          </a:p>
          <a:p>
            <a:r>
              <a:rPr lang="de-DE" sz="3200" dirty="0" smtClean="0">
                <a:latin typeface="+mn-lt"/>
              </a:rPr>
              <a:t>07/2019 – 09/2020</a:t>
            </a:r>
            <a:endParaRPr lang="de-DE" sz="32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351" y="5053264"/>
            <a:ext cx="4509885" cy="1588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4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79" y="221380"/>
            <a:ext cx="10116153" cy="1405289"/>
          </a:xfrm>
        </p:spPr>
        <p:txBody>
          <a:bodyPr>
            <a:normAutofit/>
          </a:bodyPr>
          <a:lstStyle/>
          <a:p>
            <a:r>
              <a:rPr lang="de-DE" sz="6000" dirty="0" smtClean="0">
                <a:solidFill>
                  <a:srgbClr val="0070C0"/>
                </a:solidFill>
                <a:latin typeface="Agfa Rotis Sans Serif ExBd" panose="02000603050000020004" pitchFamily="2" charset="0"/>
              </a:rPr>
              <a:t>Runder Tisch der Berufsgruppen</a:t>
            </a:r>
            <a:endParaRPr lang="de-DE" sz="6000" dirty="0">
              <a:solidFill>
                <a:srgbClr val="0070C0"/>
              </a:solidFill>
              <a:latin typeface="Agfa Rotis Sans Serif ExBd" panose="0200060305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7279" y="1626670"/>
            <a:ext cx="10799545" cy="4502281"/>
          </a:xfrm>
        </p:spPr>
        <p:txBody>
          <a:bodyPr>
            <a:noAutofit/>
          </a:bodyPr>
          <a:lstStyle/>
          <a:p>
            <a:r>
              <a:rPr lang="de-DE" sz="2000" dirty="0" smtClean="0">
                <a:latin typeface="+mn-lt"/>
              </a:rPr>
              <a:t>Treffen mit allen kirchlichen Berufsgruppen</a:t>
            </a:r>
          </a:p>
          <a:p>
            <a:r>
              <a:rPr lang="de-DE" sz="2000" dirty="0" smtClean="0">
                <a:latin typeface="+mn-lt"/>
              </a:rPr>
              <a:t>Sowie OKR Reimers, OKR Nitsche und Zuständigen Kirchenräte</a:t>
            </a:r>
          </a:p>
          <a:p>
            <a:r>
              <a:rPr lang="de-DE" sz="2000" dirty="0" smtClean="0">
                <a:latin typeface="+mn-lt"/>
              </a:rPr>
              <a:t>1. Termin: November 2019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Stand der Weiterarbeit MdB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Stellenwert Ordination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Angemessener Abstand in der Eingruppierung</a:t>
            </a:r>
          </a:p>
          <a:p>
            <a:r>
              <a:rPr lang="de-DE" sz="2000" dirty="0" smtClean="0">
                <a:latin typeface="+mn-lt"/>
              </a:rPr>
              <a:t>2. Termin: März 2020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Mit Juristen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Vorstellung Erprobungsgesetz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Qualifikation für Stellenbesetzung ist </a:t>
            </a:r>
            <a:r>
              <a:rPr lang="de-DE" sz="2000" dirty="0" smtClean="0">
                <a:latin typeface="+mn-lt"/>
              </a:rPr>
              <a:t>entscheidend</a:t>
            </a:r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15" y="5628262"/>
            <a:ext cx="3259872" cy="11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073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79" y="221380"/>
            <a:ext cx="10116153" cy="1405289"/>
          </a:xfrm>
        </p:spPr>
        <p:txBody>
          <a:bodyPr>
            <a:normAutofit/>
          </a:bodyPr>
          <a:lstStyle/>
          <a:p>
            <a:r>
              <a:rPr lang="de-DE" sz="6000" dirty="0" smtClean="0">
                <a:solidFill>
                  <a:srgbClr val="0070C0"/>
                </a:solidFill>
                <a:latin typeface="Agfa Rotis Sans Serif ExBd" panose="02000603050000020004" pitchFamily="2" charset="0"/>
              </a:rPr>
              <a:t>Runder Tisch der Berufsgruppen</a:t>
            </a:r>
            <a:endParaRPr lang="de-DE" sz="6000" dirty="0">
              <a:solidFill>
                <a:srgbClr val="0070C0"/>
              </a:solidFill>
              <a:latin typeface="Agfa Rotis Sans Serif ExBd" panose="0200060305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7279" y="1626670"/>
            <a:ext cx="10799545" cy="4764506"/>
          </a:xfrm>
        </p:spPr>
        <p:txBody>
          <a:bodyPr>
            <a:noAutofit/>
          </a:bodyPr>
          <a:lstStyle/>
          <a:p>
            <a:r>
              <a:rPr lang="de-DE" sz="2000" dirty="0" smtClean="0">
                <a:latin typeface="+mn-lt"/>
              </a:rPr>
              <a:t>Treffen mit allen kirchlichen Berufsgruppen</a:t>
            </a:r>
          </a:p>
          <a:p>
            <a:r>
              <a:rPr lang="de-DE" sz="2000" dirty="0" smtClean="0">
                <a:latin typeface="+mn-lt"/>
              </a:rPr>
              <a:t>Sowie OKR Reimers, OKR Nitsche und Zuständigen Kirchenräte</a:t>
            </a:r>
          </a:p>
          <a:p>
            <a:endParaRPr lang="de-DE" sz="2000" dirty="0" smtClean="0">
              <a:latin typeface="+mn-lt"/>
            </a:endParaRPr>
          </a:p>
          <a:p>
            <a:r>
              <a:rPr lang="de-DE" sz="2000" dirty="0" smtClean="0">
                <a:latin typeface="+mn-lt"/>
              </a:rPr>
              <a:t>3. Termin: Juli 2020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Mit Juristen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Umsetzung des „Erprobungsgesetzes“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Personalprognose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Überblick über derzeitige Entwicklungen</a:t>
            </a: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15" y="5628262"/>
            <a:ext cx="3259872" cy="11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3506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6510" y="442762"/>
            <a:ext cx="11681978" cy="972153"/>
          </a:xfrm>
        </p:spPr>
        <p:txBody>
          <a:bodyPr>
            <a:normAutofit/>
          </a:bodyPr>
          <a:lstStyle/>
          <a:p>
            <a:r>
              <a:rPr lang="de-DE" sz="4400" dirty="0" smtClean="0">
                <a:solidFill>
                  <a:srgbClr val="0070C0"/>
                </a:solidFill>
                <a:latin typeface="Agfa Rotis Sans Serif ExBd" panose="02000603050000020004" pitchFamily="2" charset="0"/>
              </a:rPr>
              <a:t>Konsultation mit OKR Reimers und OKR Nitsche</a:t>
            </a:r>
            <a:endParaRPr lang="de-DE" sz="4400" dirty="0">
              <a:solidFill>
                <a:srgbClr val="0070C0"/>
              </a:solidFill>
              <a:latin typeface="Agfa Rotis Sans Serif ExBd" panose="0200060305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7279" y="1626670"/>
            <a:ext cx="10799545" cy="4764506"/>
          </a:xfrm>
        </p:spPr>
        <p:txBody>
          <a:bodyPr>
            <a:noAutofit/>
          </a:bodyPr>
          <a:lstStyle/>
          <a:p>
            <a:r>
              <a:rPr lang="de-DE" sz="2000" dirty="0" smtClean="0">
                <a:latin typeface="+mn-lt"/>
              </a:rPr>
              <a:t>Treffen mit Pfarrer*innen, </a:t>
            </a:r>
            <a:r>
              <a:rPr lang="de-DE" sz="2000" dirty="0" err="1" smtClean="0">
                <a:latin typeface="+mn-lt"/>
              </a:rPr>
              <a:t>tp</a:t>
            </a:r>
            <a:r>
              <a:rPr lang="de-DE" sz="2000" dirty="0" smtClean="0">
                <a:latin typeface="+mn-lt"/>
              </a:rPr>
              <a:t>-Berufsgruppen mit KR Grünwald</a:t>
            </a:r>
          </a:p>
          <a:p>
            <a:r>
              <a:rPr lang="de-DE" sz="2000" dirty="0" smtClean="0">
                <a:latin typeface="+mn-lt"/>
              </a:rPr>
              <a:t>1. Termin: Januar 2020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Persönlicher Zugang zu kirchlichen Berufen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Leitungspositionen nur Bei theologischer Qualifikation</a:t>
            </a:r>
          </a:p>
          <a:p>
            <a:r>
              <a:rPr lang="de-DE" sz="2000" dirty="0" smtClean="0">
                <a:latin typeface="+mn-lt"/>
              </a:rPr>
              <a:t>2. Termin: Februar 2020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Vorstellung und Diskussion von „acht </a:t>
            </a:r>
            <a:r>
              <a:rPr lang="de-DE" sz="2000" dirty="0" smtClean="0">
                <a:latin typeface="+mn-lt"/>
              </a:rPr>
              <a:t>Herausforderungen bei berufsübergreifender Besetzung von Pfarrstellen“</a:t>
            </a:r>
            <a:endParaRPr lang="de-DE" sz="2000" dirty="0" smtClean="0">
              <a:latin typeface="+mn-lt"/>
            </a:endParaRPr>
          </a:p>
          <a:p>
            <a:pPr marL="342900" indent="-342900">
              <a:buFontTx/>
              <a:buChar char="-"/>
            </a:pPr>
            <a:r>
              <a:rPr lang="de-DE" sz="2000" dirty="0" err="1" smtClean="0">
                <a:latin typeface="+mn-lt"/>
              </a:rPr>
              <a:t>Pädagog</a:t>
            </a:r>
            <a:r>
              <a:rPr lang="de-DE" sz="2000" dirty="0" smtClean="0">
                <a:latin typeface="+mn-lt"/>
              </a:rPr>
              <a:t>*innen wollen keine Pfarrstellen, sondern kirchliche Aufgabenfelder besetzen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Ausführliche Stellungnahme zu den „acht </a:t>
            </a:r>
            <a:r>
              <a:rPr lang="de-DE" sz="2000" dirty="0" err="1" smtClean="0">
                <a:latin typeface="+mn-lt"/>
              </a:rPr>
              <a:t>herausforderungen</a:t>
            </a:r>
            <a:r>
              <a:rPr lang="de-DE" sz="2000" dirty="0" smtClean="0">
                <a:latin typeface="+mn-lt"/>
              </a:rPr>
              <a:t>“</a:t>
            </a: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15" y="5628262"/>
            <a:ext cx="3259872" cy="11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8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6510" y="442762"/>
            <a:ext cx="11681978" cy="972153"/>
          </a:xfrm>
        </p:spPr>
        <p:txBody>
          <a:bodyPr>
            <a:normAutofit/>
          </a:bodyPr>
          <a:lstStyle/>
          <a:p>
            <a:r>
              <a:rPr lang="de-DE" sz="4400" dirty="0" smtClean="0">
                <a:solidFill>
                  <a:srgbClr val="0070C0"/>
                </a:solidFill>
                <a:latin typeface="Agfa Rotis Sans Serif ExBd" panose="02000603050000020004" pitchFamily="2" charset="0"/>
              </a:rPr>
              <a:t>Konsultation mit OKR Reimers und OKR Nitsche</a:t>
            </a:r>
            <a:endParaRPr lang="de-DE" sz="4400" dirty="0">
              <a:solidFill>
                <a:srgbClr val="0070C0"/>
              </a:solidFill>
              <a:latin typeface="Agfa Rotis Sans Serif ExBd" panose="0200060305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7279" y="1626670"/>
            <a:ext cx="10799545" cy="4764506"/>
          </a:xfrm>
        </p:spPr>
        <p:txBody>
          <a:bodyPr>
            <a:noAutofit/>
          </a:bodyPr>
          <a:lstStyle/>
          <a:p>
            <a:r>
              <a:rPr lang="de-DE" sz="2000" dirty="0" smtClean="0">
                <a:latin typeface="+mn-lt"/>
              </a:rPr>
              <a:t>Treffen mit Pfarrer*innen, </a:t>
            </a:r>
            <a:r>
              <a:rPr lang="de-DE" sz="2000" dirty="0" err="1" smtClean="0">
                <a:latin typeface="+mn-lt"/>
              </a:rPr>
              <a:t>tp</a:t>
            </a:r>
            <a:r>
              <a:rPr lang="de-DE" sz="2000" dirty="0" smtClean="0">
                <a:latin typeface="+mn-lt"/>
              </a:rPr>
              <a:t>-Berufsgruppen mit KR Grünwald</a:t>
            </a:r>
          </a:p>
          <a:p>
            <a:r>
              <a:rPr lang="de-DE" sz="2000" dirty="0">
                <a:latin typeface="+mn-lt"/>
              </a:rPr>
              <a:t>3</a:t>
            </a:r>
            <a:r>
              <a:rPr lang="de-DE" sz="2000" dirty="0" smtClean="0">
                <a:latin typeface="+mn-lt"/>
              </a:rPr>
              <a:t>. Termin: Mai 2020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Ohne Pfarrer*innen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Referat „Q“ arbeitet an Qualifikationsfrage</a:t>
            </a:r>
          </a:p>
          <a:p>
            <a:pPr marL="457200" indent="-457200">
              <a:buFontTx/>
              <a:buChar char="-"/>
            </a:pPr>
            <a:r>
              <a:rPr lang="de-DE" sz="2000" dirty="0" err="1" smtClean="0">
                <a:latin typeface="+mn-lt"/>
              </a:rPr>
              <a:t>Pädagog</a:t>
            </a:r>
            <a:r>
              <a:rPr lang="de-DE" sz="2000" dirty="0" smtClean="0">
                <a:latin typeface="+mn-lt"/>
              </a:rPr>
              <a:t>*innen sind im „Erprobungsgesetz“ nicht vorgesehen</a:t>
            </a:r>
          </a:p>
          <a:p>
            <a:r>
              <a:rPr lang="de-DE" sz="2000" dirty="0" smtClean="0">
                <a:latin typeface="+mn-lt"/>
              </a:rPr>
              <a:t>4. Termin: Juli 2020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Vorstellung und Diskussion des „Erprobungsgesetzes“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Gleiche Eingruppierung bei gleicher Aufgabenstellung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+mn-lt"/>
              </a:rPr>
              <a:t>Berufsübergreifende Ausschreibung durch Personalkommission</a:t>
            </a: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15" y="5628262"/>
            <a:ext cx="3259872" cy="11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26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6510" y="442762"/>
            <a:ext cx="11681978" cy="972153"/>
          </a:xfrm>
        </p:spPr>
        <p:txBody>
          <a:bodyPr>
            <a:normAutofit/>
          </a:bodyPr>
          <a:lstStyle/>
          <a:p>
            <a:r>
              <a:rPr lang="de-DE" sz="4400" dirty="0" smtClean="0">
                <a:solidFill>
                  <a:srgbClr val="0070C0"/>
                </a:solidFill>
                <a:latin typeface="Agfa Rotis Sans Serif ExBd" panose="02000603050000020004" pitchFamily="2" charset="0"/>
              </a:rPr>
              <a:t>Konsultation mit OKR Reimers und OKR Nitsche</a:t>
            </a:r>
            <a:endParaRPr lang="de-DE" sz="4400" dirty="0">
              <a:solidFill>
                <a:srgbClr val="0070C0"/>
              </a:solidFill>
              <a:latin typeface="Agfa Rotis Sans Serif ExBd" panose="0200060305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7279" y="1626670"/>
            <a:ext cx="10799545" cy="4764506"/>
          </a:xfrm>
        </p:spPr>
        <p:txBody>
          <a:bodyPr>
            <a:noAutofit/>
          </a:bodyPr>
          <a:lstStyle/>
          <a:p>
            <a:r>
              <a:rPr lang="de-DE" sz="2000" dirty="0" smtClean="0">
                <a:latin typeface="+mn-lt"/>
              </a:rPr>
              <a:t>Treffen mit Pfarrer*innen, </a:t>
            </a:r>
            <a:r>
              <a:rPr lang="de-DE" sz="2000" dirty="0" err="1" smtClean="0">
                <a:latin typeface="+mn-lt"/>
              </a:rPr>
              <a:t>tp</a:t>
            </a:r>
            <a:r>
              <a:rPr lang="de-DE" sz="2000" dirty="0" smtClean="0">
                <a:latin typeface="+mn-lt"/>
              </a:rPr>
              <a:t>-Berufsgruppen mit KR </a:t>
            </a:r>
            <a:r>
              <a:rPr lang="de-DE" sz="2000" dirty="0" smtClean="0">
                <a:latin typeface="+mn-lt"/>
              </a:rPr>
              <a:t>Grünwald</a:t>
            </a:r>
          </a:p>
          <a:p>
            <a:endParaRPr lang="de-DE" sz="2000" dirty="0" smtClean="0">
              <a:latin typeface="+mn-lt"/>
            </a:endParaRPr>
          </a:p>
          <a:p>
            <a:r>
              <a:rPr lang="de-DE" sz="2000" dirty="0" smtClean="0">
                <a:latin typeface="+mn-lt"/>
              </a:rPr>
              <a:t>5. Termin: September 2020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Weitere Beratung des „Erprobungsgesetzes“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Theologische Qualifikation für kirchliche Aufgaben immer noch wichtig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Qualifikationsmodule geplant</a:t>
            </a:r>
          </a:p>
          <a:p>
            <a:pPr marL="457200" indent="-457200">
              <a:buFontTx/>
              <a:buChar char="-"/>
            </a:pPr>
            <a:endParaRPr lang="de-DE" sz="20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15" y="5628262"/>
            <a:ext cx="3259872" cy="11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3057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12782" y="442762"/>
            <a:ext cx="10815705" cy="972153"/>
          </a:xfrm>
        </p:spPr>
        <p:txBody>
          <a:bodyPr>
            <a:normAutofit/>
          </a:bodyPr>
          <a:lstStyle/>
          <a:p>
            <a:r>
              <a:rPr lang="de-DE" sz="4400" dirty="0" smtClean="0">
                <a:solidFill>
                  <a:srgbClr val="0070C0"/>
                </a:solidFill>
                <a:latin typeface="Agfa Rotis Sans Serif ExBd" panose="02000603050000020004" pitchFamily="2" charset="0"/>
              </a:rPr>
              <a:t>Treffen der TP-Pressure-Group</a:t>
            </a:r>
            <a:endParaRPr lang="de-DE" sz="4400" dirty="0">
              <a:solidFill>
                <a:srgbClr val="0070C0"/>
              </a:solidFill>
              <a:latin typeface="Agfa Rotis Sans Serif ExBd" panose="0200060305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7280" y="1626670"/>
            <a:ext cx="10077652" cy="4485806"/>
          </a:xfrm>
        </p:spPr>
        <p:txBody>
          <a:bodyPr>
            <a:noAutofit/>
          </a:bodyPr>
          <a:lstStyle/>
          <a:p>
            <a:r>
              <a:rPr lang="de-DE" sz="2000" dirty="0" smtClean="0">
                <a:latin typeface="+mn-lt"/>
              </a:rPr>
              <a:t>Treffen mit Diakon*innen, </a:t>
            </a:r>
            <a:r>
              <a:rPr lang="de-DE" sz="2000" dirty="0" err="1" smtClean="0">
                <a:latin typeface="+mn-lt"/>
              </a:rPr>
              <a:t>Religionspädagog</a:t>
            </a:r>
            <a:r>
              <a:rPr lang="de-DE" sz="2000" dirty="0" smtClean="0">
                <a:latin typeface="+mn-lt"/>
              </a:rPr>
              <a:t>*innen und ABTAS</a:t>
            </a:r>
          </a:p>
          <a:p>
            <a:r>
              <a:rPr lang="de-DE" sz="2000" dirty="0" smtClean="0">
                <a:latin typeface="+mn-lt"/>
              </a:rPr>
              <a:t>6 Treffen von November 2019 bis September 2020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Austausch über Aktuelle Entwicklungen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Einordung der Aktivitäten des LKA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Gemeinsame Strategien entwickeln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Überblick über Rahmenbedingungen für unterschiedliche Berufsgruppen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Antrag an die Synode zur Einsetzung einer AG zur 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Weiterführung des MdB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Gespräche mit OKR Nitsche und OKR Reimers 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sowie den </a:t>
            </a:r>
            <a:r>
              <a:rPr lang="de-DE" sz="2000" dirty="0" smtClean="0">
                <a:latin typeface="+mn-lt"/>
              </a:rPr>
              <a:t>Pfarrer*innen</a:t>
            </a:r>
            <a:endParaRPr lang="de-DE" sz="2000" dirty="0" smtClean="0">
              <a:latin typeface="+mn-lt"/>
            </a:endParaRPr>
          </a:p>
          <a:p>
            <a:pPr marL="457200" indent="-457200">
              <a:buFontTx/>
              <a:buChar char="-"/>
            </a:pPr>
            <a:endParaRPr lang="de-DE" sz="20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15" y="5628262"/>
            <a:ext cx="3259872" cy="11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160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80" y="187389"/>
            <a:ext cx="10815705" cy="972153"/>
          </a:xfrm>
        </p:spPr>
        <p:txBody>
          <a:bodyPr>
            <a:normAutofit/>
          </a:bodyPr>
          <a:lstStyle/>
          <a:p>
            <a:r>
              <a:rPr lang="de-DE" sz="4400" dirty="0" smtClean="0">
                <a:solidFill>
                  <a:srgbClr val="0070C0"/>
                </a:solidFill>
                <a:latin typeface="Agfa Rotis Sans Serif ExBd" panose="02000603050000020004" pitchFamily="2" charset="0"/>
              </a:rPr>
              <a:t>Gespräch mit KR Heinz Karrer</a:t>
            </a:r>
            <a:endParaRPr lang="de-DE" sz="4400" dirty="0">
              <a:solidFill>
                <a:srgbClr val="0070C0"/>
              </a:solidFill>
              <a:latin typeface="Agfa Rotis Sans Serif ExBd" panose="0200060305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7280" y="1252151"/>
            <a:ext cx="10077652" cy="5139025"/>
          </a:xfrm>
        </p:spPr>
        <p:txBody>
          <a:bodyPr>
            <a:noAutofit/>
          </a:bodyPr>
          <a:lstStyle/>
          <a:p>
            <a:r>
              <a:rPr lang="de-DE" sz="2000" dirty="0" smtClean="0">
                <a:latin typeface="+mn-lt"/>
              </a:rPr>
              <a:t>Treffen mit KR Heinz Karrer und den ABTAS</a:t>
            </a:r>
          </a:p>
          <a:p>
            <a:r>
              <a:rPr lang="de-DE" sz="2000" dirty="0">
                <a:latin typeface="+mn-lt"/>
              </a:rPr>
              <a:t>5</a:t>
            </a:r>
            <a:r>
              <a:rPr lang="de-DE" sz="2000" dirty="0" smtClean="0">
                <a:latin typeface="+mn-lt"/>
              </a:rPr>
              <a:t> Treffen von September 2019 bis September 2020</a:t>
            </a:r>
            <a:endParaRPr lang="de-DE" sz="2000" dirty="0" smtClean="0">
              <a:latin typeface="+mn-lt"/>
            </a:endParaRP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Austausch über Aktuelle Entwicklungen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Infos zur Vorhaben und Strategien des Referats „Q“</a:t>
            </a:r>
            <a:endParaRPr lang="de-DE" sz="2000" dirty="0" smtClean="0">
              <a:latin typeface="+mn-lt"/>
            </a:endParaRP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Erstellung von Stellenprofilen bei berufsübergreifenden Stellen</a:t>
            </a:r>
            <a:endParaRPr lang="de-DE" sz="2000" dirty="0" smtClean="0">
              <a:latin typeface="+mn-lt"/>
            </a:endParaRPr>
          </a:p>
          <a:p>
            <a:pPr marL="457200" indent="-457200">
              <a:buFontTx/>
              <a:buChar char="-"/>
            </a:pPr>
            <a:r>
              <a:rPr lang="de-DE" sz="2000" dirty="0">
                <a:latin typeface="+mn-lt"/>
              </a:rPr>
              <a:t>Qualifikationen als </a:t>
            </a:r>
            <a:r>
              <a:rPr lang="de-DE" sz="2000" dirty="0" err="1">
                <a:latin typeface="+mn-lt"/>
              </a:rPr>
              <a:t>voraussetzung</a:t>
            </a:r>
            <a:r>
              <a:rPr lang="de-DE" sz="2000" dirty="0">
                <a:latin typeface="+mn-lt"/>
              </a:rPr>
              <a:t> für Bewerbungen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Infos zu und Austausch über „</a:t>
            </a:r>
            <a:r>
              <a:rPr lang="de-DE" sz="2000" dirty="0" err="1" smtClean="0">
                <a:latin typeface="+mn-lt"/>
              </a:rPr>
              <a:t>erprobungsgesetz</a:t>
            </a:r>
            <a:r>
              <a:rPr lang="de-DE" sz="2000" dirty="0" smtClean="0">
                <a:latin typeface="+mn-lt"/>
              </a:rPr>
              <a:t>“</a:t>
            </a:r>
            <a:endParaRPr lang="de-DE" sz="2000" dirty="0" smtClean="0">
              <a:latin typeface="+mn-lt"/>
            </a:endParaRP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Impuls zu berufsübergreifender Ausschreibung im Rahmen des Synodenbeschlusses zur Landesstellenplanung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Implementierung des MdB-Prozesses in die Beratungstätigkeit 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für die Mittlere Ebene</a:t>
            </a:r>
          </a:p>
          <a:p>
            <a:pPr marL="457200" indent="-457200">
              <a:buFontTx/>
              <a:buChar char="-"/>
            </a:pPr>
            <a:r>
              <a:rPr lang="de-DE" sz="2000" dirty="0" smtClean="0">
                <a:latin typeface="+mn-lt"/>
              </a:rPr>
              <a:t>Einordnung der Eingruppierungswünsche in den TV-L</a:t>
            </a:r>
            <a:endParaRPr lang="de-DE" sz="2000" dirty="0" smtClean="0">
              <a:latin typeface="+mn-lt"/>
            </a:endParaRPr>
          </a:p>
          <a:p>
            <a:pPr marL="457200" indent="-457200">
              <a:buFontTx/>
              <a:buChar char="-"/>
            </a:pPr>
            <a:endParaRPr lang="de-DE" sz="2000" dirty="0" smtClean="0">
              <a:latin typeface="+mn-lt"/>
            </a:endParaRPr>
          </a:p>
          <a:p>
            <a:pPr marL="457200" indent="-457200">
              <a:buFontTx/>
              <a:buChar char="-"/>
            </a:pPr>
            <a:endParaRPr lang="de-DE" sz="20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15" y="5628262"/>
            <a:ext cx="3259872" cy="11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0378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80" y="187389"/>
            <a:ext cx="10815705" cy="972153"/>
          </a:xfrm>
        </p:spPr>
        <p:txBody>
          <a:bodyPr>
            <a:normAutofit/>
          </a:bodyPr>
          <a:lstStyle/>
          <a:p>
            <a:r>
              <a:rPr lang="de-DE" sz="4400" dirty="0" err="1" smtClean="0">
                <a:solidFill>
                  <a:srgbClr val="0070C0"/>
                </a:solidFill>
                <a:latin typeface="Agfa Rotis Sans Serif ExBd" panose="02000603050000020004" pitchFamily="2" charset="0"/>
              </a:rPr>
              <a:t>Resumee</a:t>
            </a:r>
            <a:endParaRPr lang="de-DE" sz="4400" dirty="0">
              <a:solidFill>
                <a:srgbClr val="0070C0"/>
              </a:solidFill>
              <a:latin typeface="Agfa Rotis Sans Serif ExBd" panose="0200060305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7280" y="1804086"/>
            <a:ext cx="10077652" cy="351755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+mn-lt"/>
              </a:rPr>
              <a:t>Hoher Aufwand durch 16 zusätzliche Termine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+mn-lt"/>
              </a:rPr>
              <a:t>Kirchenleitung zeigt großes Interesse an einem </a:t>
            </a:r>
            <a:r>
              <a:rPr lang="de-DE" sz="2000" dirty="0" err="1" smtClean="0">
                <a:latin typeface="+mn-lt"/>
              </a:rPr>
              <a:t>AusTausch</a:t>
            </a:r>
            <a:endParaRPr lang="de-DE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+mn-lt"/>
              </a:rPr>
              <a:t>Die Themen und Anliegen wiederholen sich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+mn-lt"/>
              </a:rPr>
              <a:t>Die Pfarrer*innen bremsen ein – Oberkirchenräte sind gefangen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+mn-lt"/>
              </a:rPr>
              <a:t>Intensive</a:t>
            </a:r>
            <a:r>
              <a:rPr lang="de-DE" sz="2000" dirty="0" smtClean="0">
                <a:latin typeface="+mn-lt"/>
              </a:rPr>
              <a:t> Zusammenarbeit innerhalb der TP-Berufsgruppen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+mn-lt"/>
              </a:rPr>
              <a:t>Konkrete Änderungen sind erst mittel- und langfristig zu erwarten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+mn-lt"/>
              </a:rPr>
              <a:t>Es ist noch ein langer Atem nötig!</a:t>
            </a:r>
          </a:p>
          <a:p>
            <a:endParaRPr lang="de-DE" sz="2000" dirty="0" smtClean="0">
              <a:latin typeface="+mn-lt"/>
            </a:endParaRPr>
          </a:p>
          <a:p>
            <a:pPr marL="457200" indent="-457200">
              <a:buFontTx/>
              <a:buChar char="-"/>
            </a:pPr>
            <a:endParaRPr lang="de-DE" sz="2000" dirty="0" smtClean="0">
              <a:latin typeface="+mn-lt"/>
            </a:endParaRPr>
          </a:p>
          <a:p>
            <a:pPr marL="457200" indent="-457200">
              <a:buFontTx/>
              <a:buChar char="-"/>
            </a:pPr>
            <a:endParaRPr lang="de-DE" sz="20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1967" y="5611786"/>
            <a:ext cx="3259872" cy="11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8958616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422</Words>
  <Application>Microsoft Office PowerPoint</Application>
  <PresentationFormat>Breitbild</PresentationFormat>
  <Paragraphs>99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Agfa Rotis Sans Serif ExBd</vt:lpstr>
      <vt:lpstr>Arial</vt:lpstr>
      <vt:lpstr>Calibri</vt:lpstr>
      <vt:lpstr>Calibri Light</vt:lpstr>
      <vt:lpstr>Rückblick</vt:lpstr>
      <vt:lpstr>Bericht des Vorstands</vt:lpstr>
      <vt:lpstr>Runder Tisch der Berufsgruppen</vt:lpstr>
      <vt:lpstr>Runder Tisch der Berufsgruppen</vt:lpstr>
      <vt:lpstr>Konsultation mit OKR Reimers und OKR Nitsche</vt:lpstr>
      <vt:lpstr>Konsultation mit OKR Reimers und OKR Nitsche</vt:lpstr>
      <vt:lpstr>Konsultation mit OKR Reimers und OKR Nitsche</vt:lpstr>
      <vt:lpstr>Treffen der TP-Pressure-Group</vt:lpstr>
      <vt:lpstr>Gespräch mit KR Heinz Karrer</vt:lpstr>
      <vt:lpstr>Resumee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Bericht des Vorstands</dc:title>
  <dc:creator>Friedemann Hennings</dc:creator>
  <cp:lastModifiedBy>Friedemann Hennings</cp:lastModifiedBy>
  <cp:revision>14</cp:revision>
  <dcterms:created xsi:type="dcterms:W3CDTF">2020-10-03T08:14:03Z</dcterms:created>
  <dcterms:modified xsi:type="dcterms:W3CDTF">2020-10-05T13:04:38Z</dcterms:modified>
</cp:coreProperties>
</file>